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54D1D3-EB4A-42F7-B15E-540A85678A89}">
  <a:tblStyle styleId="{BC54D1D3-EB4A-42F7-B15E-540A85678A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2681775" y="985200"/>
            <a:ext cx="5552100" cy="67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latin typeface="+mj-lt"/>
              </a:rPr>
              <a:t>1st Semester Checkpoint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2372008" y="2574550"/>
            <a:ext cx="6641142" cy="222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>
                <a:latin typeface="+mj-lt"/>
              </a:rPr>
              <a:t>The Team: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latin typeface="+mj-lt"/>
              </a:rPr>
              <a:t>Jeremy </a:t>
            </a:r>
            <a:r>
              <a:rPr lang="en" sz="2400" dirty="0" err="1">
                <a:latin typeface="+mj-lt"/>
              </a:rPr>
              <a:t>Deutch</a:t>
            </a:r>
            <a:r>
              <a:rPr lang="en" sz="2400" dirty="0">
                <a:latin typeface="+mj-lt"/>
              </a:rPr>
              <a:t>            </a:t>
            </a:r>
            <a:r>
              <a:rPr lang="en" sz="2400" i="1" dirty="0">
                <a:latin typeface="+mj-lt"/>
              </a:rPr>
              <a:t>Mechanical Engineer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latin typeface="+mj-lt"/>
              </a:rPr>
              <a:t>Jarred  Gregory           </a:t>
            </a:r>
            <a:r>
              <a:rPr lang="en" sz="2400" i="1" dirty="0">
                <a:latin typeface="+mj-lt"/>
              </a:rPr>
              <a:t>Mechanical Engineer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latin typeface="+mj-lt"/>
              </a:rPr>
              <a:t>Jessica Boyd                  </a:t>
            </a:r>
            <a:r>
              <a:rPr lang="en" sz="2400" i="1" dirty="0">
                <a:latin typeface="+mj-lt"/>
              </a:rPr>
              <a:t>Electrical Engineer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latin typeface="+mj-lt"/>
              </a:rPr>
              <a:t>Indiana </a:t>
            </a:r>
            <a:r>
              <a:rPr lang="en" sz="2400" dirty="0" err="1">
                <a:latin typeface="+mj-lt"/>
              </a:rPr>
              <a:t>Hooser</a:t>
            </a:r>
            <a:r>
              <a:rPr lang="en" sz="2400" dirty="0">
                <a:latin typeface="+mj-lt"/>
              </a:rPr>
              <a:t>            </a:t>
            </a:r>
            <a:r>
              <a:rPr lang="en" sz="2400" i="1" dirty="0">
                <a:latin typeface="+mj-lt"/>
              </a:rPr>
              <a:t>Electrical Engineer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latin typeface="+mj-lt"/>
              </a:rPr>
              <a:t>Zachary Smith              </a:t>
            </a:r>
            <a:r>
              <a:rPr lang="en" sz="2400" i="1" dirty="0">
                <a:latin typeface="+mj-lt"/>
              </a:rPr>
              <a:t>Computer Engineer</a:t>
            </a:r>
            <a:r>
              <a:rPr lang="en" sz="2400" dirty="0">
                <a:latin typeface="+mj-lt"/>
              </a:rPr>
              <a:t> 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466950" y="56200"/>
            <a:ext cx="8677200" cy="41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+mj-lt"/>
              </a:rPr>
              <a:t>2017-2018 Senior Design Project with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000" dirty="0">
                <a:latin typeface="+mj-lt"/>
              </a:rPr>
              <a:t>                RLE Technologies: Automated PCB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192950" y="13590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     -Electrical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10712" y="-156813"/>
            <a:ext cx="4478800" cy="59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375" y="588025"/>
            <a:ext cx="2667975" cy="17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069000" y="-67175"/>
            <a:ext cx="7996800" cy="111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		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Electrical Control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Cable Leak/Fault/Length Emulation 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106675"/>
            <a:ext cx="6553200" cy="37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130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	  -Electrical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Setup 2100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75" y="846950"/>
            <a:ext cx="7001625" cy="3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120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	  -Electrical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Setup  LD5200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13" y="836350"/>
            <a:ext cx="6433775" cy="40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813" y="3637488"/>
            <a:ext cx="31908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91475" y="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Plans for Next Semester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-Electrical (EE) 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087250" y="2986150"/>
            <a:ext cx="7220400" cy="1790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Physically Integrating with software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LED tester</a:t>
            </a:r>
          </a:p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Alarm tester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373925" y="2052925"/>
            <a:ext cx="4299900" cy="50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84" y="1310550"/>
            <a:ext cx="8544030" cy="914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Shape 241"/>
          <p:cNvGraphicFramePr/>
          <p:nvPr>
            <p:extLst>
              <p:ext uri="{D42A27DB-BD31-4B8C-83A1-F6EECF244321}">
                <p14:modId xmlns:p14="http://schemas.microsoft.com/office/powerpoint/2010/main" val="1249663978"/>
              </p:ext>
            </p:extLst>
          </p:nvPr>
        </p:nvGraphicFramePr>
        <p:xfrm>
          <a:off x="688125" y="2324025"/>
          <a:ext cx="7524750" cy="640080"/>
        </p:xfrm>
        <a:graphic>
          <a:graphicData uri="http://schemas.openxmlformats.org/drawingml/2006/table">
            <a:tbl>
              <a:tblPr>
                <a:noFill/>
                <a:tableStyleId>{BC54D1D3-EB4A-42F7-B15E-540A85678A89}</a:tableStyleId>
              </a:tblPr>
              <a:tblGrid>
                <a:gridCol w="973950"/>
                <a:gridCol w="973950"/>
                <a:gridCol w="2442425"/>
                <a:gridCol w="2587150"/>
                <a:gridCol w="547275"/>
              </a:tblGrid>
              <a:tr h="333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GPIO Budget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Original Total: 40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Allocated By Rasberry Pi: 14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Used By Sea Lion: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Total GPIO Banks Left: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" name="Shape 242"/>
          <p:cNvGraphicFramePr/>
          <p:nvPr>
            <p:extLst>
              <p:ext uri="{D42A27DB-BD31-4B8C-83A1-F6EECF244321}">
                <p14:modId xmlns:p14="http://schemas.microsoft.com/office/powerpoint/2010/main" val="712410586"/>
              </p:ext>
            </p:extLst>
          </p:nvPr>
        </p:nvGraphicFramePr>
        <p:xfrm>
          <a:off x="688125" y="2986150"/>
          <a:ext cx="7524750" cy="584835"/>
        </p:xfrm>
        <a:graphic>
          <a:graphicData uri="http://schemas.openxmlformats.org/drawingml/2006/table">
            <a:tbl>
              <a:tblPr>
                <a:noFill/>
                <a:tableStyleId>{BC54D1D3-EB4A-42F7-B15E-540A85678A89}</a:tableStyleId>
              </a:tblPr>
              <a:tblGrid>
                <a:gridCol w="1947900"/>
                <a:gridCol w="2442425"/>
                <a:gridCol w="2505775"/>
                <a:gridCol w="628650"/>
              </a:tblGrid>
              <a:tr h="333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USB Budget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Allocated By Rasberry Pi: 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Used By Sea Lion: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Total GPIO Banks Left: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Computer Engineering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Proxima Nova"/>
              </a:rPr>
              <a:t>Overview of Objectives &amp; Technologies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Replacing manual human machine interfacing with scripting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Verifying hardware components with digital signalling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Serial communication over RS232 &amp; RS485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9600 baud, no parity, 8 data bits, 1 stop bit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ModBus RTU over RS485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Ethernet ping validation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Display Test Results (Pass or Fail?)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Computer Engineering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Proxima Nova"/>
              </a:rPr>
              <a:t>Abstractions &amp; Object Oriented Programming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3432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934" y="1307850"/>
            <a:ext cx="4013740" cy="35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202436"/>
            <a:ext cx="3343275" cy="168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129875" y="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Computer Engineering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Proxima Nova"/>
              </a:rPr>
              <a:t>Demonstration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3" y="847135"/>
            <a:ext cx="6874184" cy="429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Computer Engineering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Proxima Nova"/>
              </a:rPr>
              <a:t>Output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Passing: True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rs232_connection: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datetime_set: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startup_sequence: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ps_voltage: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rs485_modbus: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ethernet_ping: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charset="0"/>
                <a:ea typeface="Arial" charset="0"/>
                <a:cs typeface="Arial" charset="0"/>
                <a:sym typeface="Courier New"/>
              </a:rPr>
              <a:t>	datetime_read: passed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 charset="0"/>
              <a:ea typeface="Arial" charset="0"/>
              <a:cs typeface="Arial" charset="0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91475" y="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Plans for Next Semester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	-Computer (CE)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122100" y="2655375"/>
            <a:ext cx="7220400" cy="234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 charset="0"/>
              <a:ea typeface="Arial" charset="0"/>
              <a:cs typeface="Arial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LD2100 test script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Integration with EE team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Design graphical user interface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Add audible alarm, LED, current source, relay validation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>
                <a:latin typeface="Arial" charset="0"/>
                <a:ea typeface="Arial" charset="0"/>
                <a:cs typeface="Arial" charset="0"/>
              </a:rPr>
              <a:t>Save test results by serial number to Internet facing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2373925" y="2052925"/>
            <a:ext cx="4299900" cy="50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3" y="1624838"/>
            <a:ext cx="8809474" cy="1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80425" y="365875"/>
            <a:ext cx="2265000" cy="12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RLE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Technologies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46350" y="1275400"/>
            <a:ext cx="3631200" cy="352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dirty="0">
                <a:latin typeface="Arial" charset="0"/>
                <a:ea typeface="Arial" charset="0"/>
                <a:cs typeface="Arial" charset="0"/>
              </a:rPr>
              <a:t>RLE creates Leak Detection Devices. We are tasked with designing RLE an automated, highly efficient testing fixture.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dirty="0">
                <a:latin typeface="Arial" charset="0"/>
                <a:ea typeface="Arial" charset="0"/>
                <a:cs typeface="Arial" charset="0"/>
              </a:rPr>
              <a:t>Current testing setup 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t="24111" b="-15997"/>
          <a:stretch/>
        </p:blipFill>
        <p:spPr>
          <a:xfrm>
            <a:off x="3512625" y="1685175"/>
            <a:ext cx="4917228" cy="311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625" y="134463"/>
            <a:ext cx="4917227" cy="14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Shape 145"/>
          <p:cNvCxnSpPr/>
          <p:nvPr/>
        </p:nvCxnSpPr>
        <p:spPr>
          <a:xfrm rot="10800000" flipH="1">
            <a:off x="2568025" y="3387025"/>
            <a:ext cx="861000" cy="17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6" name="Shape 146"/>
          <p:cNvSpPr/>
          <p:nvPr/>
        </p:nvSpPr>
        <p:spPr>
          <a:xfrm>
            <a:off x="5718325" y="2321675"/>
            <a:ext cx="1179600" cy="761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7" name="Shape 147"/>
          <p:cNvCxnSpPr>
            <a:endCxn id="146" idx="2"/>
          </p:cNvCxnSpPr>
          <p:nvPr/>
        </p:nvCxnSpPr>
        <p:spPr>
          <a:xfrm rot="10800000" flipH="1">
            <a:off x="5822725" y="3083075"/>
            <a:ext cx="485400" cy="13065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48" name="Shape 148"/>
          <p:cNvSpPr txBox="1"/>
          <p:nvPr/>
        </p:nvSpPr>
        <p:spPr>
          <a:xfrm>
            <a:off x="5098700" y="4329950"/>
            <a:ext cx="4255200" cy="105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Arial" charset="0"/>
                <a:ea typeface="Arial" charset="0"/>
                <a:cs typeface="Arial" charset="0"/>
              </a:rPr>
              <a:t>LD5200 PCB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Budget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306050" y="1560225"/>
            <a:ext cx="2157300" cy="267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 charset="0"/>
                <a:ea typeface="Arial" charset="0"/>
                <a:cs typeface="Arial" charset="0"/>
              </a:rPr>
              <a:t>$1,342 expected   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 charset="0"/>
                <a:ea typeface="Arial" charset="0"/>
                <a:cs typeface="Arial" charset="0"/>
              </a:rPr>
              <a:t>$276    spent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919550" y="4180500"/>
            <a:ext cx="485100" cy="18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904625" y="4195425"/>
            <a:ext cx="485100" cy="186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5763100" y="4165575"/>
            <a:ext cx="485100" cy="186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86" name="Shape 286"/>
          <p:cNvGraphicFramePr/>
          <p:nvPr>
            <p:extLst>
              <p:ext uri="{D42A27DB-BD31-4B8C-83A1-F6EECF244321}">
                <p14:modId xmlns:p14="http://schemas.microsoft.com/office/powerpoint/2010/main" val="1999155613"/>
              </p:ext>
            </p:extLst>
          </p:nvPr>
        </p:nvGraphicFramePr>
        <p:xfrm>
          <a:off x="2322050" y="982675"/>
          <a:ext cx="6434250" cy="3712375"/>
        </p:xfrm>
        <a:graphic>
          <a:graphicData uri="http://schemas.openxmlformats.org/drawingml/2006/table">
            <a:tbl>
              <a:tblPr>
                <a:noFill/>
                <a:tableStyleId>{BC54D1D3-EB4A-42F7-B15E-540A85678A89}</a:tableStyleId>
              </a:tblPr>
              <a:tblGrid>
                <a:gridCol w="2878150"/>
                <a:gridCol w="966275"/>
                <a:gridCol w="752000"/>
                <a:gridCol w="1176450"/>
                <a:gridCol w="661375"/>
              </a:tblGrid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Item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For Who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Budgeted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Actual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Difference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69A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Network Switch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ZS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$68.74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$31.26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Raspberry Pi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JB/IH/ZS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$49.43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$30.57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Discrete EE Components (See EEBOM)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JB/IH/ZS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$220.00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RS 232 / USB Adapter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ZS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$69.00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$69.00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RS 485 / USB Adapter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ZS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$89.00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$89.00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Stripboard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JB/IH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$14.00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Female Terminal Blocks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Acquired from RLE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Extruded Aluminum Framing (T-Slot)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Aluminum Base Plates (For PCB Alignment)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$90.00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Locating Dowel Pins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Rods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T-Slot Fasteners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Linear Bearings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$270.00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Mounts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Unexpected Expenses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JG/JD/ZS/IH/JB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2F0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Sum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$1,342.00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$276.17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280450"/>
            <a:ext cx="7038900" cy="5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Budget EE Specific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93" name="Shape 293"/>
          <p:cNvGraphicFramePr/>
          <p:nvPr>
            <p:extLst>
              <p:ext uri="{D42A27DB-BD31-4B8C-83A1-F6EECF244321}">
                <p14:modId xmlns:p14="http://schemas.microsoft.com/office/powerpoint/2010/main" val="754476414"/>
              </p:ext>
            </p:extLst>
          </p:nvPr>
        </p:nvGraphicFramePr>
        <p:xfrm>
          <a:off x="1297500" y="785650"/>
          <a:ext cx="7038900" cy="4278285"/>
        </p:xfrm>
        <a:graphic>
          <a:graphicData uri="http://schemas.openxmlformats.org/drawingml/2006/table">
            <a:tbl>
              <a:tblPr>
                <a:noFill/>
                <a:tableStyleId>{BC54D1D3-EB4A-42F7-B15E-540A85678A89}</a:tableStyleId>
              </a:tblPr>
              <a:tblGrid>
                <a:gridCol w="2118675"/>
                <a:gridCol w="587175"/>
                <a:gridCol w="1232600"/>
                <a:gridCol w="783900"/>
                <a:gridCol w="1344000"/>
                <a:gridCol w="972550"/>
              </a:tblGrid>
              <a:tr h="313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Electrical Bill of Materials (EEBOM)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B4D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Description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Units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Units Cost Low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Cost Low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Units Cost High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Cost High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 to 16 Decoder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$3.36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$2.80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$16.80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 to 8 Decoder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$2.80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 to 4 Decoder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$1.68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$2.80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$8.40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 to 2 Decoder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$2.80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Optoisolator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$0.40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$1.13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$13.56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~Photo Resistor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$0.89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$5.34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$2.22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$13.32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~Microphone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$0.35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$0.35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~Power Supply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75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USB Extension Bus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$4.44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$4.44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GPIO Extension Bus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$7.04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$12.99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Transmission Gate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$0.17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$15.30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$0.53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$47.70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06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Mosfet Transistors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96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$0.05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$0.40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$38.40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77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Precision Resistors (+-.1%)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$0.21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$22.68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$0.60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$64.80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3"/>
                    </a:solidFill>
                  </a:tcPr>
                </a:tc>
              </a:tr>
              <a:tr h="247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51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Total Expected Cost Design 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$69.31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$235.78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750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Funds Left from $220 for Unexpected Costs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$150.69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-$15.78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052550" y="2413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000" b="1">
                <a:latin typeface="Arial" charset="0"/>
                <a:ea typeface="Arial" charset="0"/>
                <a:cs typeface="Arial" charset="0"/>
              </a:rPr>
              <a:t>Thank You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</a:rPr>
              <a:t>From Team SeaLion (Automated PCB) 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637" y="1307850"/>
            <a:ext cx="4634726" cy="36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052550" y="149825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ial" charset="0"/>
                <a:ea typeface="Arial" charset="0"/>
                <a:cs typeface="Arial" charset="0"/>
                <a:sym typeface="Proxima Nova"/>
              </a:rPr>
              <a:t>Goals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75725" y="1143000"/>
            <a:ext cx="7360500" cy="370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● Reduce time spent on setting up and testing PCB boards ( &lt; 1 hour per board)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● Test multiple units concurrently/serially (6)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● Create test system configurable for multiple products (LD5200 and LD2100)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● Create test system that emulates at least three different lengths for leakage occurrence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</a:rPr>
              <a:t>Time Budget</a:t>
            </a:r>
          </a:p>
        </p:txBody>
      </p:sp>
      <p:graphicFrame>
        <p:nvGraphicFramePr>
          <p:cNvPr id="160" name="Shape 160"/>
          <p:cNvGraphicFramePr/>
          <p:nvPr>
            <p:extLst>
              <p:ext uri="{D42A27DB-BD31-4B8C-83A1-F6EECF244321}">
                <p14:modId xmlns:p14="http://schemas.microsoft.com/office/powerpoint/2010/main" val="688479677"/>
              </p:ext>
            </p:extLst>
          </p:nvPr>
        </p:nvGraphicFramePr>
        <p:xfrm>
          <a:off x="1687775" y="943480"/>
          <a:ext cx="5638800" cy="3958325"/>
        </p:xfrm>
        <a:graphic>
          <a:graphicData uri="http://schemas.openxmlformats.org/drawingml/2006/table">
            <a:tbl>
              <a:tblPr>
                <a:noFill/>
                <a:tableStyleId>{BC54D1D3-EB4A-42F7-B15E-540A85678A89}</a:tableStyleId>
              </a:tblPr>
              <a:tblGrid>
                <a:gridCol w="1790700"/>
                <a:gridCol w="1857375"/>
                <a:gridCol w="1038225"/>
                <a:gridCol w="952500"/>
              </a:tblGrid>
              <a:tr h="2104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Activity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Time Required (minutes/board)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04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Manual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Automated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Budgeted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Actual (avg)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Plug in each boards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Power Boards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Load bootloader to each board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Internals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000" b="1" i="1"/>
                        <a:t>27.1741 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Leakage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Alarm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Microphone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Fault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Contamination Test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Firmware installation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Manual LCD testing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User feedback with active cable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Detach each board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Total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19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000" b="1" i="1"/>
                        <a:t>&lt; 1 min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Maximum Time Accepted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60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</a:rPr>
              <a:t>Size and Weight budget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825" y="2642400"/>
            <a:ext cx="7339749" cy="1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50" y="1211650"/>
            <a:ext cx="7414101" cy="126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345125" y="341500"/>
            <a:ext cx="4192800" cy="93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-Mechanical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76350" y="1605475"/>
            <a:ext cx="3317400" cy="29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PCB Will rest on sliding tray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PCB will slide into “backplate” to make all connections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44818" t="4861"/>
          <a:stretch/>
        </p:blipFill>
        <p:spPr>
          <a:xfrm>
            <a:off x="4167775" y="183775"/>
            <a:ext cx="4797449" cy="4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 rot="10800000" flipH="1">
            <a:off x="4404725" y="3408250"/>
            <a:ext cx="3603300" cy="103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7" name="Shape 177"/>
          <p:cNvCxnSpPr>
            <a:endCxn id="176" idx="1"/>
          </p:cNvCxnSpPr>
          <p:nvPr/>
        </p:nvCxnSpPr>
        <p:spPr>
          <a:xfrm>
            <a:off x="3387125" y="3561400"/>
            <a:ext cx="1017600" cy="366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940500" y="71975"/>
            <a:ext cx="7263000" cy="110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Proxima Nova"/>
              </a:rPr>
              <a:t>Current Work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Proxima Nova"/>
              </a:rPr>
              <a:t>-Mechanical</a:t>
            </a: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  <a:sym typeface="Lato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221125" y="243200"/>
            <a:ext cx="2021100" cy="101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Backplate Design							</a:t>
            </a:r>
          </a:p>
        </p:txBody>
      </p:sp>
      <p:cxnSp>
        <p:nvCxnSpPr>
          <p:cNvPr id="184" name="Shape 184"/>
          <p:cNvCxnSpPr>
            <a:endCxn id="185" idx="0"/>
          </p:cNvCxnSpPr>
          <p:nvPr/>
        </p:nvCxnSpPr>
        <p:spPr>
          <a:xfrm>
            <a:off x="4611863" y="1179375"/>
            <a:ext cx="26400" cy="5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696275"/>
            <a:ext cx="7898276" cy="3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345125" y="341500"/>
            <a:ext cx="4192800" cy="93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Current Work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-Mechanical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76350" y="1605475"/>
            <a:ext cx="3317400" cy="29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Fixture will have slots for 3 LD2100 and 3 LD5200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l="21984" t="6041" r="22401"/>
          <a:stretch/>
        </p:blipFill>
        <p:spPr>
          <a:xfrm>
            <a:off x="4265955" y="341500"/>
            <a:ext cx="4483219" cy="44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91475" y="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Plans for Next Semester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>
                <a:latin typeface="Arial" charset="0"/>
                <a:ea typeface="Arial" charset="0"/>
                <a:cs typeface="Arial" charset="0"/>
                <a:sym typeface="Proxima Nova"/>
              </a:rPr>
              <a:t>-Mechanical (ME) 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175100" y="2802000"/>
            <a:ext cx="7220400" cy="234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Manufacturing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Assembly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" sz="2400">
                <a:latin typeface="Arial" charset="0"/>
                <a:ea typeface="Arial" charset="0"/>
                <a:cs typeface="Arial" charset="0"/>
              </a:rPr>
              <a:t>Testing / Evaluation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373925" y="2052925"/>
            <a:ext cx="4299900" cy="50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58267"/>
          <a:stretch/>
        </p:blipFill>
        <p:spPr>
          <a:xfrm>
            <a:off x="478075" y="1190237"/>
            <a:ext cx="8091600" cy="17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l="28982" t="6506" r="35499" b="11653"/>
          <a:stretch/>
        </p:blipFill>
        <p:spPr>
          <a:xfrm>
            <a:off x="5091175" y="3075925"/>
            <a:ext cx="1383854" cy="17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6811600" y="3955475"/>
            <a:ext cx="2094000" cy="91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Lato"/>
              </a:rPr>
              <a:t>3D Printed Prototype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Lato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Lato"/>
            </a:endParaRPr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6175600" y="4041775"/>
            <a:ext cx="781800" cy="1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Macintosh PowerPoint</Application>
  <PresentationFormat>On-screen Show (16:9)</PresentationFormat>
  <Paragraphs>289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Proxima Nova</vt:lpstr>
      <vt:lpstr>Calibri</vt:lpstr>
      <vt:lpstr>Montserrat</vt:lpstr>
      <vt:lpstr>Courier New</vt:lpstr>
      <vt:lpstr>Lato</vt:lpstr>
      <vt:lpstr>Focus</vt:lpstr>
      <vt:lpstr>1st Semester Checkpoint</vt:lpstr>
      <vt:lpstr>RLE Technologies</vt:lpstr>
      <vt:lpstr>Goals</vt:lpstr>
      <vt:lpstr>Time Budget</vt:lpstr>
      <vt:lpstr>Size and Weight budget</vt:lpstr>
      <vt:lpstr>Current Work -Mechanical</vt:lpstr>
      <vt:lpstr>Current Work -Mechanical </vt:lpstr>
      <vt:lpstr>Current Work -Mechanical</vt:lpstr>
      <vt:lpstr>Plans for Next Semester -Mechanical (ME) </vt:lpstr>
      <vt:lpstr>Current Work     -Electrical</vt:lpstr>
      <vt:lpstr>Current Work   Electrical Control Cable Leak/Fault/Length Emulation </vt:lpstr>
      <vt:lpstr>Current Work   -Electrical Setup 2100</vt:lpstr>
      <vt:lpstr>Current Work   -Electrical Setup  LD5200</vt:lpstr>
      <vt:lpstr>Plans for Next Semester -Electrical (EE) </vt:lpstr>
      <vt:lpstr>Computer Engineering Overview of Objectives &amp; Technologies</vt:lpstr>
      <vt:lpstr>Computer Engineering Abstractions &amp; Object Oriented Programming</vt:lpstr>
      <vt:lpstr>Computer Engineering Demonstration</vt:lpstr>
      <vt:lpstr>Computer Engineering Output</vt:lpstr>
      <vt:lpstr>Plans for Next Semester   -Computer (CE)</vt:lpstr>
      <vt:lpstr>Budget</vt:lpstr>
      <vt:lpstr>Budget EE Specific</vt:lpstr>
      <vt:lpstr>Thank You From Team SeaLion (Automated PCB) 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Semester Checkpoint</dc:title>
  <cp:lastModifiedBy>Zach Smith</cp:lastModifiedBy>
  <cp:revision>1</cp:revision>
  <dcterms:modified xsi:type="dcterms:W3CDTF">2017-12-06T17:22:49Z</dcterms:modified>
</cp:coreProperties>
</file>